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Brock" initials="AB" lastIdx="1" clrIdx="0">
    <p:extLst>
      <p:ext uri="{19B8F6BF-5375-455C-9EA6-DF929625EA0E}">
        <p15:presenceInfo xmlns:p15="http://schemas.microsoft.com/office/powerpoint/2012/main" userId="S-1-5-21-1739031738-2563925801-2671306032-1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>
        <p:scale>
          <a:sx n="75" d="100"/>
          <a:sy n="75" d="100"/>
        </p:scale>
        <p:origin x="75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DC61-D2BA-4C5F-9C26-F4005FBCD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33BBB-8F4C-4FF9-90E7-0EE842A7A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6AD6-3054-476C-AE15-788065AE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1C6BF-9F5A-414B-B70A-A067F939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B7875-695E-4645-981C-917C58C2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C516-252F-42F7-BCE1-961AAA17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DC7DB-A6DB-4729-A490-236B40707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E8F7-41E8-431E-8AED-ED8DEA53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FAB7-BF48-4CBA-87AA-A5E785F4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A8807-917F-47FB-AF44-D4FF0E3B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6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F29BE-4033-41BF-A1EF-2E6B54AF8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49DDA-E117-47EF-A319-C45069F4E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B3EC4-40F1-47BC-A6A6-CDBEE13E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7AF02-2E40-4066-8C31-275E98E9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E167E-C6DD-4409-A0F5-9BDC15F2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1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6B8E-6F44-45B9-8084-DD6B91D6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95653-ABB3-417D-8303-F02F1B1A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C351B-E79A-45E5-A0C3-E71B6BC2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0A7B6-ECEC-4CDE-B87D-8BF6D0D3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B1BF9-9D95-4D79-920D-ABA0009D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E4AD-02EB-4EE5-B53D-4F9AE1F6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F376-7E5F-4407-9E11-171123F88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ADA9F-076B-4F2E-97DE-15F0C35E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4A165-7D15-42B6-8677-761BADEA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9111-C48B-48E6-B519-3A6610FA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A767-61E2-41CA-9C46-FBE817CC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CB1B3-7010-480C-9F4B-F7A9B2741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DAB9-6615-4E76-91BF-12052E698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0BF94-5E91-4F46-A6E0-3410F7E3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F5A5F-9DC2-48DD-8CBA-8179A427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F2200-32FF-44B7-A025-91216600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5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6A87-4058-4FB8-AA81-D4375D6A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A9112-EA27-44AA-A81A-69920C5D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AC121-DC4B-4F35-B032-52E1CA501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D5E11-761D-426C-9864-F533D80F4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86A6E-5207-437D-8974-FBB09925D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FD225-6868-4C7D-B5BA-9B66B5FE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79852-FCAD-4083-8C46-4F72A72F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2719B-A0F8-4740-9722-FD3ECB18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1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429A-54B7-48B6-A056-805AC193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BC737-70A3-45AF-9989-59F17829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E4E66-ADC6-487B-B90E-66100651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E8D93-C476-474B-BD34-70C087D7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6AF26-7DA3-48B0-8073-0247650C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E652D0-C1BE-45D4-8F62-C762390D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2FCE6-0D28-49F8-A075-B315831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FF88-8FB2-4EC8-A128-B03A3CF3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E442-AEAA-4AA0-837C-B01FBD5C5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45245-1B1C-4E8C-87F2-1C3FE0CB8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B47F7-4664-42C1-8A54-F63D73DB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61D98-DDB5-4E62-99FE-9364A077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AD7D0-4670-4E05-A91C-EFC3B346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48D9-1868-4AB7-8073-14D3C40D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38BF3-EBF2-432E-B349-B356E4917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ED8FA-D097-4286-A671-46B293837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F92B3-3647-403D-AAE4-6EA888E4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97A24-A554-4522-ADD1-F8C4C46C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9BDA3-5D7A-44CB-8B15-AAEFFA57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7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4E806-44C5-414C-AD72-A5B2ED03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32ADE-99F4-4759-AA4C-F5820786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8284-FCDF-4739-B477-2D47DDFB5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D3095-D1CF-4037-814A-9F032F05C91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A23F-8D53-4A30-945E-FD7FB786B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02759-84BA-445C-84EE-073F319A0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79AE2-F5EA-4403-BB1A-41F874527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hyperlink" Target="mailto:crecker@azacapital.com" TargetMode="External"/><Relationship Id="rId26" Type="http://schemas.openxmlformats.org/officeDocument/2006/relationships/hyperlink" Target="mailto:evukmirovich@diamond-hill.com" TargetMode="External"/><Relationship Id="rId3" Type="http://schemas.openxmlformats.org/officeDocument/2006/relationships/image" Target="../media/image2.png"/><Relationship Id="rId21" Type="http://schemas.openxmlformats.org/officeDocument/2006/relationships/hyperlink" Target="mailto:Robert.bomberg@bombergcapitalgroup.com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hyperlink" Target="mailto:jhosler@auour.com" TargetMode="External"/><Relationship Id="rId25" Type="http://schemas.openxmlformats.org/officeDocument/2006/relationships/hyperlink" Target="mailto:ajensen@crystalfunds.com" TargetMode="External"/><Relationship Id="rId2" Type="http://schemas.openxmlformats.org/officeDocument/2006/relationships/image" Target="../media/image1.JPG"/><Relationship Id="rId16" Type="http://schemas.openxmlformats.org/officeDocument/2006/relationships/hyperlink" Target="mailto:david.stock@athenainvest.com" TargetMode="External"/><Relationship Id="rId20" Type="http://schemas.openxmlformats.org/officeDocument/2006/relationships/hyperlink" Target="mailto:jsforza@caisgroup.com" TargetMode="External"/><Relationship Id="rId29" Type="http://schemas.openxmlformats.org/officeDocument/2006/relationships/hyperlink" Target="mailto:Louis.mandia@g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hyperlink" Target="mailto:Ed.ducett@aretewealth.com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mailto:Mwolman@leggmason.com" TargetMode="External"/><Relationship Id="rId28" Type="http://schemas.openxmlformats.org/officeDocument/2006/relationships/hyperlink" Target="mailto:jbaker@ftadvisors.com" TargetMode="External"/><Relationship Id="rId10" Type="http://schemas.openxmlformats.org/officeDocument/2006/relationships/image" Target="../media/image9.png"/><Relationship Id="rId19" Type="http://schemas.openxmlformats.org/officeDocument/2006/relationships/hyperlink" Target="mailto:zoe@bollingercapital.com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hyperlink" Target="mailto:rmedina@cioninvestments.com" TargetMode="External"/><Relationship Id="rId27" Type="http://schemas.openxmlformats.org/officeDocument/2006/relationships/hyperlink" Target="mailto:Tcase@epicrp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18" Type="http://schemas.openxmlformats.org/officeDocument/2006/relationships/hyperlink" Target="mailto:kmoss@sharespost.com" TargetMode="External"/><Relationship Id="rId26" Type="http://schemas.openxmlformats.org/officeDocument/2006/relationships/hyperlink" Target="mailto:Molloya@hiltoncm.com" TargetMode="External"/><Relationship Id="rId3" Type="http://schemas.openxmlformats.org/officeDocument/2006/relationships/image" Target="../media/image16.jpg"/><Relationship Id="rId21" Type="http://schemas.openxmlformats.org/officeDocument/2006/relationships/hyperlink" Target="mailto:jpierce@sgadvisors.com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hyperlink" Target="mailto:Kerryp@sealyinvestmentsecurities.com" TargetMode="External"/><Relationship Id="rId25" Type="http://schemas.openxmlformats.org/officeDocument/2006/relationships/hyperlink" Target="mailto:brian.altenburg@highmore.com" TargetMode="External"/><Relationship Id="rId2" Type="http://schemas.openxmlformats.org/officeDocument/2006/relationships/image" Target="../media/image15.png"/><Relationship Id="rId16" Type="http://schemas.openxmlformats.org/officeDocument/2006/relationships/hyperlink" Target="mailto:tober@rbadvisors.com" TargetMode="External"/><Relationship Id="rId20" Type="http://schemas.openxmlformats.org/officeDocument/2006/relationships/hyperlink" Target="mailto:jengreen@stif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hyperlink" Target="mailto:dschubach@newfrontieradvisors.com" TargetMode="External"/><Relationship Id="rId5" Type="http://schemas.openxmlformats.org/officeDocument/2006/relationships/image" Target="../media/image18.png"/><Relationship Id="rId15" Type="http://schemas.openxmlformats.org/officeDocument/2006/relationships/hyperlink" Target="mailto:nrosenthal@griffincapital.com" TargetMode="External"/><Relationship Id="rId23" Type="http://schemas.openxmlformats.org/officeDocument/2006/relationships/hyperlink" Target="mailto:Mudd.rob@principal.com" TargetMode="External"/><Relationship Id="rId10" Type="http://schemas.openxmlformats.org/officeDocument/2006/relationships/image" Target="../media/image23.png"/><Relationship Id="rId19" Type="http://schemas.openxmlformats.org/officeDocument/2006/relationships/hyperlink" Target="mailto:sturi@skyviewadv.com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hyperlink" Target="mailto:Meghan@potomacadvisors.com" TargetMode="External"/><Relationship Id="rId27" Type="http://schemas.openxmlformats.org/officeDocument/2006/relationships/hyperlink" Target="mailto:rpf@ironfinancia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BF4E0B9-1CB2-4231-BD86-9371E12E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0" y="655113"/>
            <a:ext cx="1681626" cy="347175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BF7F651D-B552-4D63-8687-1CE3BC0F4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8" y="1461341"/>
            <a:ext cx="1089669" cy="38539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8A193B-0AC9-445C-AC21-2BD2B65B4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0" y="2277738"/>
            <a:ext cx="1389246" cy="69462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2C1522E-BF97-4CC9-8638-71CFB8D5B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0" y="3312947"/>
            <a:ext cx="1635125" cy="58095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9EEF63-9FE0-469C-B37D-45CE782B1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0" y="4116099"/>
            <a:ext cx="644948" cy="644948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0437405-BCC5-4C63-9117-603746551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8" y="5884247"/>
            <a:ext cx="1039821" cy="392033"/>
          </a:xfrm>
          <a:prstGeom prst="rect">
            <a:avLst/>
          </a:prstGeom>
        </p:spPr>
      </p:pic>
      <p:pic>
        <p:nvPicPr>
          <p:cNvPr id="23" name="Picture 22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BD57F733-6F08-448E-82F5-ACBCFF18F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8" y="5017097"/>
            <a:ext cx="1326357" cy="53573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98B946B1-E0C9-4EB7-B7BB-4D22D94BE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22" y="597825"/>
            <a:ext cx="1326357" cy="514974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76A0845D-00FD-40F1-82B1-3D0FEA86C7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95" y="1450597"/>
            <a:ext cx="1569391" cy="478878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8AEC8B5D-4337-4417-81F8-89F1ADE5E8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81" y="2452333"/>
            <a:ext cx="1518495" cy="484482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7F3ECD-9533-4B26-9C33-B1B8E35846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81" y="3411366"/>
            <a:ext cx="1389247" cy="489603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9C2D0209-F12E-4E40-8247-69D40B26D7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40" y="4071861"/>
            <a:ext cx="741949" cy="741949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74D7120D-9172-4F58-A3EF-E676CA50F3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95" y="5110626"/>
            <a:ext cx="1745105" cy="2426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D6078C-D483-438C-A363-A621313FC9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95" y="5620291"/>
            <a:ext cx="746794" cy="74679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DADE9B7-797B-4602-9217-6AD78A096D79}"/>
              </a:ext>
            </a:extLst>
          </p:cNvPr>
          <p:cNvSpPr txBox="1"/>
          <p:nvPr/>
        </p:nvSpPr>
        <p:spPr>
          <a:xfrm>
            <a:off x="3990206" y="640760"/>
            <a:ext cx="168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dirty="0"/>
              <a:t>David Stock</a:t>
            </a:r>
          </a:p>
          <a:p>
            <a:pPr fontAlgn="t"/>
            <a:r>
              <a:rPr lang="en-US" sz="1000" dirty="0">
                <a:hlinkClick r:id="rId16"/>
              </a:rPr>
              <a:t>David.stock@athenainvest.com</a:t>
            </a:r>
            <a:endParaRPr lang="en-US" sz="1000" dirty="0"/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5D3B40-5E32-4536-A18D-901EE38C49A0}"/>
              </a:ext>
            </a:extLst>
          </p:cNvPr>
          <p:cNvSpPr txBox="1"/>
          <p:nvPr/>
        </p:nvSpPr>
        <p:spPr>
          <a:xfrm>
            <a:off x="3968731" y="1389514"/>
            <a:ext cx="3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Joseph Hosler</a:t>
            </a:r>
          </a:p>
          <a:p>
            <a:pPr fontAlgn="t"/>
            <a:r>
              <a:rPr lang="en-US" sz="1000" dirty="0">
                <a:hlinkClick r:id="rId17"/>
              </a:rPr>
              <a:t>J</a:t>
            </a:r>
            <a:r>
              <a:rPr lang="en-US" sz="1000" b="0" dirty="0">
                <a:effectLst/>
                <a:hlinkClick r:id="rId17"/>
              </a:rPr>
              <a:t>hosler@auour.com</a:t>
            </a:r>
            <a:endParaRPr lang="en-US" sz="1000" b="0" dirty="0">
              <a:effectLst/>
            </a:endParaRPr>
          </a:p>
          <a:p>
            <a:pPr fontAlgn="t"/>
            <a:r>
              <a:rPr lang="en-US" sz="1000" b="0" dirty="0">
                <a:effectLst/>
              </a:rPr>
              <a:t>978-338-4830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C626B8-AEF3-444B-A0C8-9276F3F248DE}"/>
              </a:ext>
            </a:extLst>
          </p:cNvPr>
          <p:cNvSpPr txBox="1"/>
          <p:nvPr/>
        </p:nvSpPr>
        <p:spPr>
          <a:xfrm>
            <a:off x="3966991" y="2401987"/>
            <a:ext cx="3093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Christopher Recker</a:t>
            </a:r>
            <a:br>
              <a:rPr lang="en-US" sz="1000" b="0" dirty="0">
                <a:effectLst/>
              </a:rPr>
            </a:br>
            <a:r>
              <a:rPr lang="en-US" sz="1000" b="0" dirty="0">
                <a:effectLst/>
                <a:hlinkClick r:id="rId18"/>
              </a:rPr>
              <a:t>Crecker@azacapital.com</a:t>
            </a:r>
            <a:endParaRPr lang="en-US" sz="1000" b="0" dirty="0">
              <a:effectLst/>
            </a:endParaRP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505DF5-0E54-4F2E-9081-A8265F5C128F}"/>
              </a:ext>
            </a:extLst>
          </p:cNvPr>
          <p:cNvSpPr txBox="1"/>
          <p:nvPr/>
        </p:nvSpPr>
        <p:spPr>
          <a:xfrm>
            <a:off x="3926620" y="3328081"/>
            <a:ext cx="3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Zoe Bollinger</a:t>
            </a:r>
          </a:p>
          <a:p>
            <a:r>
              <a:rPr lang="en-US" sz="1000" dirty="0">
                <a:hlinkClick r:id="rId19"/>
              </a:rPr>
              <a:t>Zoe@bollingercapital.com</a:t>
            </a:r>
            <a:endParaRPr lang="en-US" sz="1000" dirty="0"/>
          </a:p>
          <a:p>
            <a:r>
              <a:rPr lang="en-US" sz="1000" dirty="0"/>
              <a:t>310-798-8855</a:t>
            </a:r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99243D-821A-44B0-9E43-5B4CC5E7649D}"/>
              </a:ext>
            </a:extLst>
          </p:cNvPr>
          <p:cNvSpPr txBox="1"/>
          <p:nvPr/>
        </p:nvSpPr>
        <p:spPr>
          <a:xfrm>
            <a:off x="3926620" y="4140963"/>
            <a:ext cx="170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00" dirty="0"/>
              <a:t>Jason Sforza </a:t>
            </a:r>
            <a:endParaRPr lang="en-US" sz="1000" dirty="0">
              <a:hlinkClick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000" dirty="0">
                <a:solidFill>
                  <a:srgbClr val="1E72C7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Jsforza@caisgroup.com</a:t>
            </a:r>
            <a:endParaRPr lang="en-US" sz="1000" dirty="0">
              <a:solidFill>
                <a:srgbClr val="1E72C7"/>
              </a:solidFill>
            </a:endParaRPr>
          </a:p>
          <a:p>
            <a:r>
              <a:rPr lang="en-US" sz="1000" dirty="0"/>
              <a:t>917-769-1282</a:t>
            </a:r>
            <a:endParaRPr lang="en-US" sz="1000" u="none" dirty="0"/>
          </a:p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9CC535-F666-48FD-B26F-7910C9572F33}"/>
              </a:ext>
            </a:extLst>
          </p:cNvPr>
          <p:cNvSpPr txBox="1"/>
          <p:nvPr/>
        </p:nvSpPr>
        <p:spPr>
          <a:xfrm>
            <a:off x="3901534" y="4999931"/>
            <a:ext cx="16320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Robert Bomberg</a:t>
            </a:r>
          </a:p>
          <a:p>
            <a:r>
              <a:rPr lang="en-US" sz="1000" dirty="0">
                <a:hlinkClick r:id="rId21"/>
              </a:rPr>
              <a:t>Robert.bomberg@bombergcapitalgroup.com</a:t>
            </a:r>
            <a:endParaRPr lang="en-US" sz="1000" dirty="0"/>
          </a:p>
          <a:p>
            <a:r>
              <a:rPr lang="en-US" sz="1000" dirty="0"/>
              <a:t>651-2839749</a:t>
            </a:r>
          </a:p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D4BD5E-BA4A-4CCD-B83E-47B5BF4E89BE}"/>
              </a:ext>
            </a:extLst>
          </p:cNvPr>
          <p:cNvSpPr txBox="1"/>
          <p:nvPr/>
        </p:nvSpPr>
        <p:spPr>
          <a:xfrm>
            <a:off x="3899174" y="5800150"/>
            <a:ext cx="14264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Rigo Medina</a:t>
            </a:r>
          </a:p>
          <a:p>
            <a:r>
              <a:rPr lang="en-US" sz="1000" dirty="0">
                <a:hlinkClick r:id="rId22"/>
              </a:rPr>
              <a:t>Rmedina@cioninvestments.com</a:t>
            </a:r>
            <a:endParaRPr lang="en-US" sz="1000" dirty="0"/>
          </a:p>
          <a:p>
            <a:r>
              <a:rPr lang="en-US" sz="1000" dirty="0"/>
              <a:t>917-656-4302</a:t>
            </a:r>
          </a:p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D339F3-2256-47AF-8102-8E5CE5F91447}"/>
              </a:ext>
            </a:extLst>
          </p:cNvPr>
          <p:cNvSpPr txBox="1"/>
          <p:nvPr/>
        </p:nvSpPr>
        <p:spPr>
          <a:xfrm>
            <a:off x="10400141" y="619463"/>
            <a:ext cx="3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Michael Wolman</a:t>
            </a:r>
          </a:p>
          <a:p>
            <a:r>
              <a:rPr lang="en-US" sz="1000" dirty="0">
                <a:hlinkClick r:id="rId23"/>
              </a:rPr>
              <a:t>Mwolman@leggmason.com</a:t>
            </a:r>
            <a:endParaRPr lang="en-US" sz="1000" dirty="0"/>
          </a:p>
          <a:p>
            <a:r>
              <a:rPr lang="en-US" sz="1000" dirty="0"/>
              <a:t>410-454-2824</a:t>
            </a:r>
          </a:p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7D663D-6D37-495C-BD2F-895F77EB10FD}"/>
              </a:ext>
            </a:extLst>
          </p:cNvPr>
          <p:cNvSpPr txBox="1"/>
          <p:nvPr/>
        </p:nvSpPr>
        <p:spPr>
          <a:xfrm>
            <a:off x="10400140" y="2452333"/>
            <a:ext cx="3093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Ed </a:t>
            </a:r>
            <a:r>
              <a:rPr lang="en-US" sz="1000" b="0" dirty="0" err="1">
                <a:effectLst/>
              </a:rPr>
              <a:t>Ducett</a:t>
            </a:r>
            <a:endParaRPr lang="en-US" sz="1000" b="0" dirty="0">
              <a:effectLst/>
            </a:endParaRPr>
          </a:p>
          <a:p>
            <a:pPr fontAlgn="t"/>
            <a:r>
              <a:rPr lang="en-US" sz="1000" b="0" dirty="0">
                <a:effectLst/>
                <a:hlinkClick r:id="rId24"/>
              </a:rPr>
              <a:t>Ed.ducett@aretewealth.com</a:t>
            </a:r>
            <a:endParaRPr lang="en-US" sz="1000" b="0" dirty="0">
              <a:effectLst/>
            </a:endParaRPr>
          </a:p>
          <a:p>
            <a:pPr fontAlgn="t"/>
            <a:r>
              <a:rPr lang="en-US" sz="1000" b="0" dirty="0">
                <a:effectLst/>
              </a:rPr>
              <a:t>815-940-4651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3CF526-C6DB-4B84-B7D9-6876B532C25D}"/>
              </a:ext>
            </a:extLst>
          </p:cNvPr>
          <p:cNvSpPr txBox="1"/>
          <p:nvPr/>
        </p:nvSpPr>
        <p:spPr>
          <a:xfrm>
            <a:off x="10400140" y="1479813"/>
            <a:ext cx="3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Andrew Jensen</a:t>
            </a:r>
          </a:p>
          <a:p>
            <a:r>
              <a:rPr lang="en-US" sz="1000" dirty="0">
                <a:hlinkClick r:id="rId25"/>
              </a:rPr>
              <a:t>ajensen@crystalfunds.com</a:t>
            </a:r>
            <a:endParaRPr lang="en-US" sz="1000" dirty="0"/>
          </a:p>
          <a:p>
            <a:r>
              <a:rPr lang="en-US" sz="1000" dirty="0"/>
              <a:t>949-346-3661</a:t>
            </a:r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B2D828-68A9-4CE2-83F0-2CAE7A35B3A0}"/>
              </a:ext>
            </a:extLst>
          </p:cNvPr>
          <p:cNvSpPr txBox="1"/>
          <p:nvPr/>
        </p:nvSpPr>
        <p:spPr>
          <a:xfrm>
            <a:off x="10400144" y="3242779"/>
            <a:ext cx="3093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Ed Vukmirovich</a:t>
            </a:r>
          </a:p>
          <a:p>
            <a:pPr fontAlgn="t"/>
            <a:r>
              <a:rPr lang="en-US" sz="1000" u="sng" dirty="0">
                <a:solidFill>
                  <a:schemeClr val="dk1"/>
                </a:solidFill>
                <a:hlinkClick r:id="rId26"/>
              </a:rPr>
              <a:t>evukmirovich@diamond-hill.com</a:t>
            </a:r>
            <a:endParaRPr lang="en-US" sz="1000" b="0" dirty="0">
              <a:effectLst/>
            </a:endParaRPr>
          </a:p>
          <a:p>
            <a:pPr lvl="0" fontAlgn="t">
              <a:defRPr/>
            </a:pPr>
            <a:r>
              <a:rPr lang="en-US" sz="1000" dirty="0">
                <a:solidFill>
                  <a:schemeClr val="dk1"/>
                </a:solidFill>
              </a:rPr>
              <a:t>614.255.3973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0CFF54-C1A6-47C0-A1DC-A7FE0DC16C25}"/>
              </a:ext>
            </a:extLst>
          </p:cNvPr>
          <p:cNvSpPr txBox="1"/>
          <p:nvPr/>
        </p:nvSpPr>
        <p:spPr>
          <a:xfrm>
            <a:off x="10400144" y="4169586"/>
            <a:ext cx="3093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Tiffany Case</a:t>
            </a:r>
          </a:p>
          <a:p>
            <a:pPr fontAlgn="t"/>
            <a:r>
              <a:rPr lang="en-US" sz="1000" b="0" dirty="0">
                <a:effectLst/>
                <a:hlinkClick r:id="rId27"/>
              </a:rPr>
              <a:t>Tcase@epicrps.com</a:t>
            </a:r>
            <a:endParaRPr lang="en-US" sz="1000" b="0" dirty="0">
              <a:effectLst/>
            </a:endParaRPr>
          </a:p>
          <a:p>
            <a:pPr lvl="0" fontAlgn="t">
              <a:defRPr/>
            </a:pPr>
            <a:r>
              <a:rPr lang="en-US" sz="1000" dirty="0"/>
              <a:t>623-201-0674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AB5C1D-2B2C-48D9-A535-275084B4B4AF}"/>
              </a:ext>
            </a:extLst>
          </p:cNvPr>
          <p:cNvSpPr txBox="1"/>
          <p:nvPr/>
        </p:nvSpPr>
        <p:spPr>
          <a:xfrm>
            <a:off x="10400141" y="4979863"/>
            <a:ext cx="3093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Jeffrey Baker</a:t>
            </a:r>
          </a:p>
          <a:p>
            <a:pPr fontAlgn="t"/>
            <a:r>
              <a:rPr lang="en-US" sz="1000" b="0" dirty="0">
                <a:effectLst/>
                <a:hlinkClick r:id="rId28"/>
              </a:rPr>
              <a:t>jbaker@ftadvisors.com</a:t>
            </a:r>
            <a:endParaRPr lang="en-US" sz="1000" b="0" dirty="0">
              <a:effectLst/>
            </a:endParaRPr>
          </a:p>
          <a:p>
            <a:pPr fontAlgn="t"/>
            <a:r>
              <a:rPr lang="en-US" sz="1000" b="0" dirty="0">
                <a:effectLst/>
              </a:rPr>
              <a:t>949-402-5921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0412DB-2499-42FB-BCE5-5065A18E79BA}"/>
              </a:ext>
            </a:extLst>
          </p:cNvPr>
          <p:cNvSpPr/>
          <p:nvPr/>
        </p:nvSpPr>
        <p:spPr>
          <a:xfrm>
            <a:off x="0" y="0"/>
            <a:ext cx="12192000" cy="623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17416C-3AC2-4FF2-9FCB-C306FC68358A}"/>
              </a:ext>
            </a:extLst>
          </p:cNvPr>
          <p:cNvSpPr/>
          <p:nvPr/>
        </p:nvSpPr>
        <p:spPr>
          <a:xfrm>
            <a:off x="1" y="6450482"/>
            <a:ext cx="12192000" cy="407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9754CD-7DB8-42B9-9D59-6FDAE47C0F99}"/>
              </a:ext>
            </a:extLst>
          </p:cNvPr>
          <p:cNvSpPr txBox="1"/>
          <p:nvPr/>
        </p:nvSpPr>
        <p:spPr>
          <a:xfrm>
            <a:off x="3454644" y="75431"/>
            <a:ext cx="592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INVESTMENT MANAGER ROUNDTABLES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09A6C9-E484-4082-8D86-531B6BE766F0}"/>
              </a:ext>
            </a:extLst>
          </p:cNvPr>
          <p:cNvSpPr txBox="1"/>
          <p:nvPr/>
        </p:nvSpPr>
        <p:spPr>
          <a:xfrm>
            <a:off x="10400141" y="5655553"/>
            <a:ext cx="3093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Louis Mandia</a:t>
            </a:r>
          </a:p>
          <a:p>
            <a:pPr fontAlgn="t"/>
            <a:r>
              <a:rPr lang="en-US" sz="1000" b="0" dirty="0">
                <a:effectLst/>
                <a:hlinkClick r:id="rId29"/>
              </a:rPr>
              <a:t>Louis.mandia@gs.com</a:t>
            </a:r>
            <a:endParaRPr lang="en-US" sz="1000" b="0" dirty="0">
              <a:effectLst/>
            </a:endParaRPr>
          </a:p>
          <a:p>
            <a:pPr fontAlgn="t"/>
            <a:r>
              <a:rPr lang="en-US" sz="1000" dirty="0"/>
              <a:t>212-902-7811</a:t>
            </a:r>
            <a:endParaRPr lang="en-US" sz="1000" b="0" dirty="0">
              <a:effectLst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BDBAB4A-0D1B-4FD4-8A11-229A24790662}"/>
              </a:ext>
            </a:extLst>
          </p:cNvPr>
          <p:cNvSpPr txBox="1"/>
          <p:nvPr/>
        </p:nvSpPr>
        <p:spPr>
          <a:xfrm>
            <a:off x="0" y="635470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1D75F6-760E-432E-915F-B828A5877E27}"/>
              </a:ext>
            </a:extLst>
          </p:cNvPr>
          <p:cNvSpPr txBox="1"/>
          <p:nvPr/>
        </p:nvSpPr>
        <p:spPr>
          <a:xfrm>
            <a:off x="0" y="3411366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907C22-E256-40F1-AF37-2B73ED4E10DC}"/>
              </a:ext>
            </a:extLst>
          </p:cNvPr>
          <p:cNvSpPr txBox="1"/>
          <p:nvPr/>
        </p:nvSpPr>
        <p:spPr>
          <a:xfrm>
            <a:off x="5385931" y="5785035"/>
            <a:ext cx="84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&amp; 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F8F02E-6219-4098-86E7-872C00C7AF6F}"/>
              </a:ext>
            </a:extLst>
          </p:cNvPr>
          <p:cNvSpPr txBox="1"/>
          <p:nvPr/>
        </p:nvSpPr>
        <p:spPr>
          <a:xfrm>
            <a:off x="5625243" y="3486306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C5685C-053B-42A0-84C8-3FBA9F9E13DE}"/>
              </a:ext>
            </a:extLst>
          </p:cNvPr>
          <p:cNvSpPr txBox="1"/>
          <p:nvPr/>
        </p:nvSpPr>
        <p:spPr>
          <a:xfrm>
            <a:off x="5690669" y="643538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0AE0D0-0639-4201-B7FF-4B4B3921F282}"/>
              </a:ext>
            </a:extLst>
          </p:cNvPr>
          <p:cNvSpPr txBox="1"/>
          <p:nvPr/>
        </p:nvSpPr>
        <p:spPr>
          <a:xfrm>
            <a:off x="5634801" y="4316248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206074-550E-408F-88C4-EC7CF108C87A}"/>
              </a:ext>
            </a:extLst>
          </p:cNvPr>
          <p:cNvSpPr txBox="1"/>
          <p:nvPr/>
        </p:nvSpPr>
        <p:spPr>
          <a:xfrm>
            <a:off x="0" y="1450460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B02213-7E02-4AD6-B395-B49326E9DFBB}"/>
              </a:ext>
            </a:extLst>
          </p:cNvPr>
          <p:cNvSpPr txBox="1"/>
          <p:nvPr/>
        </p:nvSpPr>
        <p:spPr>
          <a:xfrm>
            <a:off x="0" y="2468671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2265C4-BB47-4438-AA84-E2AA9842AE0A}"/>
              </a:ext>
            </a:extLst>
          </p:cNvPr>
          <p:cNvSpPr txBox="1"/>
          <p:nvPr/>
        </p:nvSpPr>
        <p:spPr>
          <a:xfrm>
            <a:off x="5625243" y="5033035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21D6EB-A886-4571-AE95-74EE4C165B71}"/>
              </a:ext>
            </a:extLst>
          </p:cNvPr>
          <p:cNvSpPr txBox="1"/>
          <p:nvPr/>
        </p:nvSpPr>
        <p:spPr>
          <a:xfrm>
            <a:off x="-33173" y="5858251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2BDA6B7-A732-4764-A9C1-AB8B27005008}"/>
              </a:ext>
            </a:extLst>
          </p:cNvPr>
          <p:cNvSpPr txBox="1"/>
          <p:nvPr/>
        </p:nvSpPr>
        <p:spPr>
          <a:xfrm>
            <a:off x="5625243" y="2498731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DFBCE1-26B9-4926-B5DF-B951E9DDC40B}"/>
              </a:ext>
            </a:extLst>
          </p:cNvPr>
          <p:cNvSpPr txBox="1"/>
          <p:nvPr/>
        </p:nvSpPr>
        <p:spPr>
          <a:xfrm>
            <a:off x="-8916" y="5074638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69995D-C07A-4911-B3E9-D0D5C2E35056}"/>
              </a:ext>
            </a:extLst>
          </p:cNvPr>
          <p:cNvSpPr txBox="1"/>
          <p:nvPr/>
        </p:nvSpPr>
        <p:spPr>
          <a:xfrm>
            <a:off x="5667549" y="1583941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4F51D1-8689-412B-8502-7B2545358AA9}"/>
              </a:ext>
            </a:extLst>
          </p:cNvPr>
          <p:cNvSpPr txBox="1"/>
          <p:nvPr/>
        </p:nvSpPr>
        <p:spPr>
          <a:xfrm>
            <a:off x="-16867" y="4237866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E5541B8-522C-405B-939F-E25B34C62C33}"/>
              </a:ext>
            </a:extLst>
          </p:cNvPr>
          <p:cNvSpPr txBox="1"/>
          <p:nvPr/>
        </p:nvSpPr>
        <p:spPr>
          <a:xfrm>
            <a:off x="2077350" y="651559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Tactical Equity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26D3C6-774B-443D-9EAD-FCDB9066D1FA}"/>
              </a:ext>
            </a:extLst>
          </p:cNvPr>
          <p:cNvSpPr txBox="1"/>
          <p:nvPr/>
        </p:nvSpPr>
        <p:spPr>
          <a:xfrm>
            <a:off x="2040047" y="1394912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ETF, Multi-Factor, Portfolios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487E7DA-A00F-4C92-9C6E-1BF7005E7614}"/>
              </a:ext>
            </a:extLst>
          </p:cNvPr>
          <p:cNvSpPr txBox="1"/>
          <p:nvPr/>
        </p:nvSpPr>
        <p:spPr>
          <a:xfrm>
            <a:off x="2009044" y="2401987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Tactical Allocation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1F82B3-8921-445D-B2B2-6BF8411A045C}"/>
              </a:ext>
            </a:extLst>
          </p:cNvPr>
          <p:cNvSpPr txBox="1"/>
          <p:nvPr/>
        </p:nvSpPr>
        <p:spPr>
          <a:xfrm>
            <a:off x="2040047" y="3357468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ESG Portfolio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C6DD5D-F66E-49CF-B3C7-CFF2852EA8FF}"/>
              </a:ext>
            </a:extLst>
          </p:cNvPr>
          <p:cNvSpPr txBox="1"/>
          <p:nvPr/>
        </p:nvSpPr>
        <p:spPr>
          <a:xfrm>
            <a:off x="2040047" y="4235969"/>
            <a:ext cx="1889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Alternatives, Hedge Funds, Private Equity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3A1754-E8BC-4A56-B96D-DF0EA08F0375}"/>
              </a:ext>
            </a:extLst>
          </p:cNvPr>
          <p:cNvSpPr txBox="1"/>
          <p:nvPr/>
        </p:nvSpPr>
        <p:spPr>
          <a:xfrm>
            <a:off x="2040046" y="5024800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Multi-Alternative Funds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FC143BE-B514-4E9D-8097-29B3B6EC0242}"/>
              </a:ext>
            </a:extLst>
          </p:cNvPr>
          <p:cNvSpPr txBox="1"/>
          <p:nvPr/>
        </p:nvSpPr>
        <p:spPr>
          <a:xfrm>
            <a:off x="2040045" y="5773943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Interval Diversified Credit Funds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68A98D5-34C0-4EE9-BE03-8B1F8F0D386D}"/>
              </a:ext>
            </a:extLst>
          </p:cNvPr>
          <p:cNvSpPr txBox="1"/>
          <p:nvPr/>
        </p:nvSpPr>
        <p:spPr>
          <a:xfrm>
            <a:off x="7855573" y="650241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Growth Equity Strategies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0F52D8-8476-496D-BF42-C2C0B885CB79}"/>
              </a:ext>
            </a:extLst>
          </p:cNvPr>
          <p:cNvSpPr txBox="1"/>
          <p:nvPr/>
        </p:nvSpPr>
        <p:spPr>
          <a:xfrm>
            <a:off x="7855572" y="1520760"/>
            <a:ext cx="1889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Alternatives, Hedge Funds, Private Equity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5AFBFCA-077D-44E6-A716-32A44D24C7E3}"/>
              </a:ext>
            </a:extLst>
          </p:cNvPr>
          <p:cNvSpPr txBox="1"/>
          <p:nvPr/>
        </p:nvSpPr>
        <p:spPr>
          <a:xfrm>
            <a:off x="7885032" y="2453257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Multi-Family Investment Fund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82DAA87-76A6-4EA7-B96C-DDD7A803A5C8}"/>
              </a:ext>
            </a:extLst>
          </p:cNvPr>
          <p:cNvSpPr txBox="1"/>
          <p:nvPr/>
        </p:nvSpPr>
        <p:spPr>
          <a:xfrm>
            <a:off x="7855571" y="3373923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Large Cap Equity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01AEE12-C45C-48EC-83F5-CFF6F82DB986}"/>
              </a:ext>
            </a:extLst>
          </p:cNvPr>
          <p:cNvSpPr txBox="1"/>
          <p:nvPr/>
        </p:nvSpPr>
        <p:spPr>
          <a:xfrm>
            <a:off x="7885031" y="4174409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Retirement Plans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E728BD-F9D7-4F5A-8BD5-B1F2B79A860F}"/>
              </a:ext>
            </a:extLst>
          </p:cNvPr>
          <p:cNvSpPr txBox="1"/>
          <p:nvPr/>
        </p:nvSpPr>
        <p:spPr>
          <a:xfrm>
            <a:off x="7885030" y="4983946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ETF Solutions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62EC3E-0501-47EC-9F99-C540A8E7C84D}"/>
              </a:ext>
            </a:extLst>
          </p:cNvPr>
          <p:cNvSpPr txBox="1"/>
          <p:nvPr/>
        </p:nvSpPr>
        <p:spPr>
          <a:xfrm>
            <a:off x="7855571" y="5707754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Equity, SMAs, Structured Solutions</a:t>
            </a:r>
          </a:p>
        </p:txBody>
      </p:sp>
    </p:spTree>
    <p:extLst>
      <p:ext uri="{BB962C8B-B14F-4D97-AF65-F5344CB8AC3E}">
        <p14:creationId xmlns:p14="http://schemas.microsoft.com/office/powerpoint/2010/main" val="23501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D8708A3-9564-4FE9-AA2A-17DE5DE8C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2" b="17772"/>
          <a:stretch/>
        </p:blipFill>
        <p:spPr>
          <a:xfrm>
            <a:off x="185219" y="5857940"/>
            <a:ext cx="1279716" cy="409508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2D838C-E6B1-4963-AFC7-BA2255DF3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58" y="555990"/>
            <a:ext cx="1128552" cy="398055"/>
          </a:xfrm>
          <a:prstGeom prst="rect">
            <a:avLst/>
          </a:prstGeom>
        </p:spPr>
      </p:pic>
      <p:pic>
        <p:nvPicPr>
          <p:cNvPr id="37" name="Picture 36" descr="A blue yellow and white text&#10;&#10;Description automatically generated">
            <a:extLst>
              <a:ext uri="{FF2B5EF4-FFF2-40B4-BE49-F238E27FC236}">
                <a16:creationId xmlns:a16="http://schemas.microsoft.com/office/drawing/2014/main" id="{60D16BD6-F4B6-4C75-8430-5DDFF942C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43" y="2549698"/>
            <a:ext cx="657789" cy="657789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B328E5-5AB1-418E-9E64-51D0D537E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43" y="5852455"/>
            <a:ext cx="1118522" cy="479367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8408AEE4-9F5E-44AB-B8F1-E5D6C5198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65" y="4565110"/>
            <a:ext cx="1520157" cy="336376"/>
          </a:xfrm>
          <a:prstGeom prst="rect">
            <a:avLst/>
          </a:prstGeom>
        </p:spPr>
      </p:pic>
      <p:pic>
        <p:nvPicPr>
          <p:cNvPr id="40" name="Picture 39" descr="A picture containing plate&#10;&#10;Description automatically generated">
            <a:extLst>
              <a:ext uri="{FF2B5EF4-FFF2-40B4-BE49-F238E27FC236}">
                <a16:creationId xmlns:a16="http://schemas.microsoft.com/office/drawing/2014/main" id="{7265DDCF-20DE-4595-BCF2-9C5C33F523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94" y="3679766"/>
            <a:ext cx="952363" cy="473020"/>
          </a:xfrm>
          <a:prstGeom prst="rect">
            <a:avLst/>
          </a:prstGeom>
        </p:spPr>
      </p:pic>
      <p:pic>
        <p:nvPicPr>
          <p:cNvPr id="41" name="Picture 40" descr="A picture containing drawing, mug, cup&#10;&#10;Description automatically generated">
            <a:extLst>
              <a:ext uri="{FF2B5EF4-FFF2-40B4-BE49-F238E27FC236}">
                <a16:creationId xmlns:a16="http://schemas.microsoft.com/office/drawing/2014/main" id="{76FB4F30-617F-4FFF-B1C4-57EED5E7F0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47" y="5241338"/>
            <a:ext cx="1118522" cy="479367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25BA9ECF-EC15-42A4-B3E6-7055C0FE8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04" y="1461260"/>
            <a:ext cx="1457779" cy="5993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9228C96-0053-4DAF-B79A-79A60074CD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" y="4767815"/>
            <a:ext cx="1407691" cy="252799"/>
          </a:xfrm>
          <a:prstGeom prst="rect">
            <a:avLst/>
          </a:prstGeom>
        </p:spPr>
      </p:pic>
      <p:pic>
        <p:nvPicPr>
          <p:cNvPr id="45" name="Picture 44" descr="A picture containing organ, curtain&#10;&#10;Description automatically generated">
            <a:extLst>
              <a:ext uri="{FF2B5EF4-FFF2-40B4-BE49-F238E27FC236}">
                <a16:creationId xmlns:a16="http://schemas.microsoft.com/office/drawing/2014/main" id="{F29D6DA5-C00C-4068-94D6-B96D7012D5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8" y="3709956"/>
            <a:ext cx="1322719" cy="324440"/>
          </a:xfrm>
          <a:prstGeom prst="rect">
            <a:avLst/>
          </a:prstGeom>
        </p:spPr>
      </p:pic>
      <p:pic>
        <p:nvPicPr>
          <p:cNvPr id="46" name="Picture 45" descr="A drawing of a face&#10;&#10;Description automatically generated">
            <a:extLst>
              <a:ext uri="{FF2B5EF4-FFF2-40B4-BE49-F238E27FC236}">
                <a16:creationId xmlns:a16="http://schemas.microsoft.com/office/drawing/2014/main" id="{E95BD972-9D2D-40C5-8DC4-8940C71056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4" y="2492559"/>
            <a:ext cx="1182229" cy="38603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8751375-D665-47E5-BAAB-0520575B5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9" y="1647807"/>
            <a:ext cx="1514030" cy="250200"/>
          </a:xfrm>
          <a:prstGeom prst="rect">
            <a:avLst/>
          </a:prstGeom>
        </p:spPr>
      </p:pic>
      <p:pic>
        <p:nvPicPr>
          <p:cNvPr id="48" name="Picture 47" descr="A picture containing red, drawing&#10;&#10;Description automatically generated">
            <a:extLst>
              <a:ext uri="{FF2B5EF4-FFF2-40B4-BE49-F238E27FC236}">
                <a16:creationId xmlns:a16="http://schemas.microsoft.com/office/drawing/2014/main" id="{99C0703C-C8AB-4327-BDA3-08569F0A1A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9" y="570811"/>
            <a:ext cx="1011436" cy="4465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B356F57-5DCA-4393-A8A4-9A2752339293}"/>
              </a:ext>
            </a:extLst>
          </p:cNvPr>
          <p:cNvSpPr txBox="1"/>
          <p:nvPr/>
        </p:nvSpPr>
        <p:spPr>
          <a:xfrm>
            <a:off x="3711514" y="509241"/>
            <a:ext cx="3093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dk1"/>
                </a:solidFill>
              </a:rPr>
              <a:t>Nick Rosenthal</a:t>
            </a:r>
          </a:p>
          <a:p>
            <a:r>
              <a:rPr lang="en-US" sz="1000" dirty="0">
                <a:solidFill>
                  <a:schemeClr val="dk1"/>
                </a:solidFill>
                <a:hlinkClick r:id="rId15"/>
              </a:rPr>
              <a:t>nrosenthal@griffincapital.com</a:t>
            </a:r>
            <a:endParaRPr lang="en-US" sz="1000" dirty="0">
              <a:solidFill>
                <a:schemeClr val="dk1"/>
              </a:solidFill>
            </a:endParaRPr>
          </a:p>
          <a:p>
            <a:r>
              <a:rPr lang="en-US" sz="1000" dirty="0"/>
              <a:t>313-469-6157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BDA52F-1490-4885-8517-33C132DC7A00}"/>
              </a:ext>
            </a:extLst>
          </p:cNvPr>
          <p:cNvSpPr txBox="1"/>
          <p:nvPr/>
        </p:nvSpPr>
        <p:spPr>
          <a:xfrm>
            <a:off x="10306665" y="1360287"/>
            <a:ext cx="18940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dirty="0"/>
              <a:t>Terry Ober</a:t>
            </a:r>
          </a:p>
          <a:p>
            <a:pPr fontAlgn="t"/>
            <a:r>
              <a:rPr lang="en-US" sz="1000" dirty="0">
                <a:hlinkClick r:id="rId16"/>
              </a:rPr>
              <a:t>tober@rbadvisors.com</a:t>
            </a:r>
            <a:endParaRPr lang="en-US" sz="1000" dirty="0"/>
          </a:p>
          <a:p>
            <a:pPr fontAlgn="t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BC7E4A-9EDB-4F41-8A81-2EA77A354A01}"/>
              </a:ext>
            </a:extLst>
          </p:cNvPr>
          <p:cNvSpPr txBox="1"/>
          <p:nvPr/>
        </p:nvSpPr>
        <p:spPr>
          <a:xfrm>
            <a:off x="10306666" y="2362815"/>
            <a:ext cx="16778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Kerry Peoples</a:t>
            </a:r>
          </a:p>
          <a:p>
            <a:r>
              <a:rPr lang="en-US" sz="1000" dirty="0">
                <a:hlinkClick r:id="rId17"/>
              </a:rPr>
              <a:t>Kerryp@sealyinvestmentsecurities.com</a:t>
            </a:r>
            <a:r>
              <a:rPr lang="en-US" sz="1000" dirty="0"/>
              <a:t> </a:t>
            </a:r>
          </a:p>
          <a:p>
            <a:r>
              <a:rPr lang="en-US" sz="1000" dirty="0"/>
              <a:t>714-651-9901</a:t>
            </a:r>
          </a:p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D69F85-71B0-4562-AC56-3DD2859651B4}"/>
              </a:ext>
            </a:extLst>
          </p:cNvPr>
          <p:cNvSpPr txBox="1"/>
          <p:nvPr/>
        </p:nvSpPr>
        <p:spPr>
          <a:xfrm>
            <a:off x="10306667" y="3502469"/>
            <a:ext cx="3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dirty="0"/>
              <a:t>Kevin Moss</a:t>
            </a:r>
          </a:p>
          <a:p>
            <a:pPr fontAlgn="t"/>
            <a:r>
              <a:rPr lang="en-US" sz="1000" dirty="0">
                <a:hlinkClick r:id="rId18"/>
              </a:rPr>
              <a:t>kmoss@sharespost.com</a:t>
            </a:r>
            <a:endParaRPr lang="en-US" sz="1000" dirty="0"/>
          </a:p>
          <a:p>
            <a:pPr fontAlgn="t"/>
            <a:r>
              <a:rPr lang="en-US" sz="1000" dirty="0"/>
              <a:t>650-472-3919</a:t>
            </a:r>
          </a:p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238502-D9B6-4023-AA69-072262EABB50}"/>
              </a:ext>
            </a:extLst>
          </p:cNvPr>
          <p:cNvSpPr txBox="1"/>
          <p:nvPr/>
        </p:nvSpPr>
        <p:spPr>
          <a:xfrm>
            <a:off x="10316669" y="4269731"/>
            <a:ext cx="3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Steve </a:t>
            </a:r>
            <a:r>
              <a:rPr lang="en-US" sz="1000" dirty="0" err="1">
                <a:solidFill>
                  <a:prstClr val="black"/>
                </a:solidFill>
              </a:rPr>
              <a:t>Turi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  <a:hlinkClick r:id="rId19"/>
              </a:rPr>
              <a:t>sturi@skyviewadv.com</a:t>
            </a:r>
            <a:endParaRPr lang="en-US" sz="10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732-936-2880</a:t>
            </a:r>
          </a:p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8A91BA-B1A0-4A77-8ED9-7E5F4485DDF3}"/>
              </a:ext>
            </a:extLst>
          </p:cNvPr>
          <p:cNvSpPr txBox="1"/>
          <p:nvPr/>
        </p:nvSpPr>
        <p:spPr>
          <a:xfrm>
            <a:off x="10316667" y="5070995"/>
            <a:ext cx="3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dirty="0"/>
              <a:t>Jennifer Green</a:t>
            </a:r>
          </a:p>
          <a:p>
            <a:pPr fontAlgn="t"/>
            <a:r>
              <a:rPr lang="en-US" sz="1000" dirty="0">
                <a:hlinkClick r:id="rId20"/>
              </a:rPr>
              <a:t>jengreen@stifel.com</a:t>
            </a:r>
            <a:endParaRPr lang="en-US" sz="1000" dirty="0"/>
          </a:p>
          <a:p>
            <a:pPr fontAlgn="t"/>
            <a:r>
              <a:rPr lang="en-US" sz="1000" dirty="0"/>
              <a:t>415-364-6811</a:t>
            </a:r>
          </a:p>
          <a:p>
            <a:pPr fontAlgn="t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9384EA-20E0-4233-A3E2-C36B5104CA07}"/>
              </a:ext>
            </a:extLst>
          </p:cNvPr>
          <p:cNvSpPr txBox="1"/>
          <p:nvPr/>
        </p:nvSpPr>
        <p:spPr>
          <a:xfrm>
            <a:off x="10306665" y="5872514"/>
            <a:ext cx="30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dk1"/>
                </a:solidFill>
              </a:rPr>
              <a:t>James Pierce</a:t>
            </a:r>
          </a:p>
          <a:p>
            <a:r>
              <a:rPr lang="en-US" sz="1000" dirty="0">
                <a:solidFill>
                  <a:schemeClr val="dk1"/>
                </a:solidFill>
                <a:hlinkClick r:id="rId21"/>
              </a:rPr>
              <a:t>jpierce@sgadvisors.com</a:t>
            </a:r>
            <a:endParaRPr lang="en-US" sz="1000" dirty="0">
              <a:solidFill>
                <a:schemeClr val="dk1"/>
              </a:solidFill>
            </a:endParaRPr>
          </a:p>
          <a:p>
            <a:r>
              <a:rPr lang="en-US" sz="1000" dirty="0">
                <a:solidFill>
                  <a:schemeClr val="dk1"/>
                </a:solidFill>
              </a:rPr>
              <a:t>949-438-2624</a:t>
            </a:r>
            <a:endParaRPr lang="en-US" sz="1000" u="none" dirty="0"/>
          </a:p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BADB02-BFCD-48B8-A485-D6C2E79666BA}"/>
              </a:ext>
            </a:extLst>
          </p:cNvPr>
          <p:cNvSpPr txBox="1"/>
          <p:nvPr/>
        </p:nvSpPr>
        <p:spPr>
          <a:xfrm>
            <a:off x="10306666" y="531674"/>
            <a:ext cx="3093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Meghan Paul</a:t>
            </a:r>
          </a:p>
          <a:p>
            <a:pPr fontAlgn="t"/>
            <a:r>
              <a:rPr lang="en-US" sz="1000" dirty="0">
                <a:solidFill>
                  <a:schemeClr val="dk1"/>
                </a:solidFill>
                <a:hlinkClick r:id="rId22"/>
              </a:rPr>
              <a:t>Meghan@potomacadvisors.com</a:t>
            </a:r>
            <a:endParaRPr lang="en-US" sz="10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E21DEE-A796-424D-95F4-1DD4FA15915A}"/>
              </a:ext>
            </a:extLst>
          </p:cNvPr>
          <p:cNvSpPr txBox="1"/>
          <p:nvPr/>
        </p:nvSpPr>
        <p:spPr>
          <a:xfrm>
            <a:off x="3759165" y="5837531"/>
            <a:ext cx="309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Rob Mudd</a:t>
            </a:r>
          </a:p>
          <a:p>
            <a:pPr fontAlgn="t"/>
            <a:r>
              <a:rPr lang="en-US" sz="1000" b="0" dirty="0">
                <a:effectLst/>
                <a:hlinkClick r:id="rId23"/>
              </a:rPr>
              <a:t>Mudd.rob@principal.com</a:t>
            </a:r>
            <a:endParaRPr lang="en-US" sz="1000" b="0" dirty="0">
              <a:effectLst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7632D5-43B4-4CA8-8CB9-9107B6DE5C62}"/>
              </a:ext>
            </a:extLst>
          </p:cNvPr>
          <p:cNvSpPr txBox="1"/>
          <p:nvPr/>
        </p:nvSpPr>
        <p:spPr>
          <a:xfrm>
            <a:off x="3711515" y="4767815"/>
            <a:ext cx="168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dk1"/>
                </a:solidFill>
              </a:rPr>
              <a:t>David </a:t>
            </a:r>
            <a:r>
              <a:rPr lang="en-US" sz="1000" dirty="0" err="1">
                <a:solidFill>
                  <a:schemeClr val="dk1"/>
                </a:solidFill>
              </a:rPr>
              <a:t>Schubauch</a:t>
            </a:r>
            <a:endParaRPr lang="en-US" sz="1000" dirty="0">
              <a:solidFill>
                <a:schemeClr val="dk1"/>
              </a:solidFill>
            </a:endParaRPr>
          </a:p>
          <a:p>
            <a:r>
              <a:rPr lang="en-US" sz="1000" dirty="0">
                <a:hlinkClick r:id="rId24"/>
              </a:rPr>
              <a:t>dschubach@newfrontieradvisors.com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B8E3E0-1D6C-4394-9E6A-E68BD0199F2D}"/>
              </a:ext>
            </a:extLst>
          </p:cNvPr>
          <p:cNvSpPr txBox="1"/>
          <p:nvPr/>
        </p:nvSpPr>
        <p:spPr>
          <a:xfrm>
            <a:off x="3671603" y="1557679"/>
            <a:ext cx="3093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Brian Altenburg</a:t>
            </a:r>
          </a:p>
          <a:p>
            <a:pPr fontAlgn="t"/>
            <a:r>
              <a:rPr lang="en-US" sz="1000" b="0" dirty="0">
                <a:effectLst/>
                <a:hlinkClick r:id="rId25"/>
              </a:rPr>
              <a:t>brian.altenburg@highmore.com</a:t>
            </a:r>
            <a:endParaRPr lang="en-US" sz="1000" b="0" dirty="0">
              <a:effectLst/>
            </a:endParaRPr>
          </a:p>
          <a:p>
            <a:pPr fontAlgn="t"/>
            <a:r>
              <a:rPr lang="en-US" sz="1000" b="0" dirty="0">
                <a:effectLst/>
              </a:rPr>
              <a:t>646-206-4345</a:t>
            </a:r>
            <a:endParaRPr lang="en-US" sz="1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83BD23-3184-450D-B6B6-CFA8AD74A9DB}"/>
              </a:ext>
            </a:extLst>
          </p:cNvPr>
          <p:cNvSpPr txBox="1"/>
          <p:nvPr/>
        </p:nvSpPr>
        <p:spPr>
          <a:xfrm>
            <a:off x="3711514" y="2640390"/>
            <a:ext cx="3093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000" b="0" dirty="0">
                <a:effectLst/>
              </a:rPr>
              <a:t>Andrew Molloy</a:t>
            </a:r>
          </a:p>
          <a:p>
            <a:pPr fontAlgn="t"/>
            <a:r>
              <a:rPr lang="en-US" sz="1000" b="0" dirty="0">
                <a:effectLst/>
                <a:hlinkClick r:id="rId26"/>
              </a:rPr>
              <a:t>Molloya@hiltoncm.com</a:t>
            </a:r>
            <a:endParaRPr lang="en-US" sz="1000" b="0" dirty="0">
              <a:effectLst/>
            </a:endParaRPr>
          </a:p>
          <a:p>
            <a:pPr fontAlgn="t"/>
            <a:r>
              <a:rPr lang="en-US" sz="1000" b="0" dirty="0">
                <a:effectLst/>
              </a:rPr>
              <a:t>917-439-1504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89DBB22-B68F-4058-99C0-D3F4BCF61AD3}"/>
              </a:ext>
            </a:extLst>
          </p:cNvPr>
          <p:cNvSpPr txBox="1"/>
          <p:nvPr/>
        </p:nvSpPr>
        <p:spPr>
          <a:xfrm>
            <a:off x="3754822" y="3714478"/>
            <a:ext cx="2290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E72C7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Dick Friedman</a:t>
            </a:r>
          </a:p>
          <a:p>
            <a:r>
              <a:rPr lang="en-US" sz="1000" u="sng" dirty="0">
                <a:solidFill>
                  <a:schemeClr val="dk1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rpf@ironfinancial.com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</a:p>
          <a:p>
            <a:r>
              <a:rPr lang="en-US" sz="1000" dirty="0">
                <a:solidFill>
                  <a:schemeClr val="dk1"/>
                </a:solidFill>
              </a:rPr>
              <a:t>847-715-3204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E9631D3-7383-482C-9D8F-8C287F463E8E}"/>
              </a:ext>
            </a:extLst>
          </p:cNvPr>
          <p:cNvSpPr/>
          <p:nvPr/>
        </p:nvSpPr>
        <p:spPr>
          <a:xfrm>
            <a:off x="-129535" y="0"/>
            <a:ext cx="12626235" cy="407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A333492-4F33-42B0-8A1D-1A4E017200EA}"/>
              </a:ext>
            </a:extLst>
          </p:cNvPr>
          <p:cNvSpPr/>
          <p:nvPr/>
        </p:nvSpPr>
        <p:spPr>
          <a:xfrm>
            <a:off x="-267753" y="6454124"/>
            <a:ext cx="12626235" cy="407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939BE6-B0FD-4549-8BFA-7098F8E38067}"/>
              </a:ext>
            </a:extLst>
          </p:cNvPr>
          <p:cNvSpPr txBox="1"/>
          <p:nvPr/>
        </p:nvSpPr>
        <p:spPr>
          <a:xfrm>
            <a:off x="5725017" y="609405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BB924B5-B0CD-4C94-A9A6-9D45961910B2}"/>
              </a:ext>
            </a:extLst>
          </p:cNvPr>
          <p:cNvSpPr txBox="1"/>
          <p:nvPr/>
        </p:nvSpPr>
        <p:spPr>
          <a:xfrm>
            <a:off x="5736014" y="5892864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C794905-09B6-4967-B547-86199117606E}"/>
              </a:ext>
            </a:extLst>
          </p:cNvPr>
          <p:cNvSpPr txBox="1"/>
          <p:nvPr/>
        </p:nvSpPr>
        <p:spPr>
          <a:xfrm>
            <a:off x="-42775" y="5883342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03899C-A65D-4C2E-9A01-96A2399E0BE4}"/>
              </a:ext>
            </a:extLst>
          </p:cNvPr>
          <p:cNvSpPr txBox="1"/>
          <p:nvPr/>
        </p:nvSpPr>
        <p:spPr>
          <a:xfrm>
            <a:off x="5736850" y="4585779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7B29D53-80CF-4266-AA44-79374B2D2704}"/>
              </a:ext>
            </a:extLst>
          </p:cNvPr>
          <p:cNvSpPr txBox="1"/>
          <p:nvPr/>
        </p:nvSpPr>
        <p:spPr>
          <a:xfrm>
            <a:off x="-32527" y="584713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9F0284-137C-4B04-A6D6-7A69CC50FCE6}"/>
              </a:ext>
            </a:extLst>
          </p:cNvPr>
          <p:cNvSpPr txBox="1"/>
          <p:nvPr/>
        </p:nvSpPr>
        <p:spPr>
          <a:xfrm>
            <a:off x="5736014" y="5308473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C161A7-5029-4BA7-BB22-37692A42EE4D}"/>
              </a:ext>
            </a:extLst>
          </p:cNvPr>
          <p:cNvSpPr txBox="1"/>
          <p:nvPr/>
        </p:nvSpPr>
        <p:spPr>
          <a:xfrm>
            <a:off x="-51829" y="1618313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B4F019-76D8-45E6-8482-CFDF7CDF9347}"/>
              </a:ext>
            </a:extLst>
          </p:cNvPr>
          <p:cNvSpPr txBox="1"/>
          <p:nvPr/>
        </p:nvSpPr>
        <p:spPr>
          <a:xfrm>
            <a:off x="5716583" y="2672948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922D427-933D-4F31-8469-D3D33992AB7C}"/>
              </a:ext>
            </a:extLst>
          </p:cNvPr>
          <p:cNvSpPr txBox="1"/>
          <p:nvPr/>
        </p:nvSpPr>
        <p:spPr>
          <a:xfrm>
            <a:off x="5736014" y="3748199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8F3356-28D1-4F9E-B1A9-878D980D27C3}"/>
              </a:ext>
            </a:extLst>
          </p:cNvPr>
          <p:cNvSpPr txBox="1"/>
          <p:nvPr/>
        </p:nvSpPr>
        <p:spPr>
          <a:xfrm>
            <a:off x="5732829" y="1591952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B63BEB-4001-4C4D-96E9-8069679B6F16}"/>
              </a:ext>
            </a:extLst>
          </p:cNvPr>
          <p:cNvSpPr txBox="1"/>
          <p:nvPr/>
        </p:nvSpPr>
        <p:spPr>
          <a:xfrm>
            <a:off x="24478" y="3667427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0C552FD-BECF-4058-85AF-1944A499918B}"/>
              </a:ext>
            </a:extLst>
          </p:cNvPr>
          <p:cNvSpPr txBox="1"/>
          <p:nvPr/>
        </p:nvSpPr>
        <p:spPr>
          <a:xfrm>
            <a:off x="-27640" y="4716246"/>
            <a:ext cx="23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737A35-7686-40CF-924D-4ABAF7BDAE2E}"/>
              </a:ext>
            </a:extLst>
          </p:cNvPr>
          <p:cNvSpPr txBox="1"/>
          <p:nvPr/>
        </p:nvSpPr>
        <p:spPr>
          <a:xfrm>
            <a:off x="-35878" y="2479617"/>
            <a:ext cx="3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B4BD9A-8F59-420B-A063-3E4D4B275499}"/>
              </a:ext>
            </a:extLst>
          </p:cNvPr>
          <p:cNvSpPr txBox="1"/>
          <p:nvPr/>
        </p:nvSpPr>
        <p:spPr>
          <a:xfrm>
            <a:off x="1707848" y="565057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Interval Diversified Credit Fund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D1A60E-066D-4DE7-86D5-D6D9062B3855}"/>
              </a:ext>
            </a:extLst>
          </p:cNvPr>
          <p:cNvSpPr txBox="1"/>
          <p:nvPr/>
        </p:nvSpPr>
        <p:spPr>
          <a:xfrm>
            <a:off x="1781962" y="1593293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Liquid Alternative Portfolio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18B4723-9412-4094-A629-84D5205EDFDB}"/>
              </a:ext>
            </a:extLst>
          </p:cNvPr>
          <p:cNvSpPr txBox="1"/>
          <p:nvPr/>
        </p:nvSpPr>
        <p:spPr>
          <a:xfrm>
            <a:off x="1781962" y="2468601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Tactical Income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5F8A1E-00EF-42C3-955C-3718540C9C57}"/>
              </a:ext>
            </a:extLst>
          </p:cNvPr>
          <p:cNvSpPr txBox="1"/>
          <p:nvPr/>
        </p:nvSpPr>
        <p:spPr>
          <a:xfrm>
            <a:off x="1781962" y="3728902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Retirement Plan Solutions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141730-2A66-497A-A612-15463F1D3207}"/>
              </a:ext>
            </a:extLst>
          </p:cNvPr>
          <p:cNvSpPr txBox="1"/>
          <p:nvPr/>
        </p:nvSpPr>
        <p:spPr>
          <a:xfrm>
            <a:off x="1781962" y="4731766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ETF Model Portfolios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9E4B188-F3D1-4965-939F-A3F004238F5D}"/>
              </a:ext>
            </a:extLst>
          </p:cNvPr>
          <p:cNvSpPr txBox="1"/>
          <p:nvPr/>
        </p:nvSpPr>
        <p:spPr>
          <a:xfrm>
            <a:off x="1781962" y="5873974"/>
            <a:ext cx="1889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SMA, Equity, Real Estate, Preferred Securities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4044F89-853A-48FD-87F3-5FCD7FA0974E}"/>
              </a:ext>
            </a:extLst>
          </p:cNvPr>
          <p:cNvSpPr txBox="1"/>
          <p:nvPr/>
        </p:nvSpPr>
        <p:spPr>
          <a:xfrm>
            <a:off x="8047075" y="555408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Quantitive Tactical Equity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E397F4-D297-4772-83CF-A9ADD8D2C5A7}"/>
              </a:ext>
            </a:extLst>
          </p:cNvPr>
          <p:cNvSpPr txBox="1"/>
          <p:nvPr/>
        </p:nvSpPr>
        <p:spPr>
          <a:xfrm>
            <a:off x="8029771" y="1381036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ETF Model Portfolio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0247105-248F-48A7-87E0-F1045DEBC05B}"/>
              </a:ext>
            </a:extLst>
          </p:cNvPr>
          <p:cNvSpPr txBox="1"/>
          <p:nvPr/>
        </p:nvSpPr>
        <p:spPr>
          <a:xfrm>
            <a:off x="8047074" y="2487945"/>
            <a:ext cx="18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Industrial Real Estate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A126044-08B6-4487-BA39-C92493376EE3}"/>
              </a:ext>
            </a:extLst>
          </p:cNvPr>
          <p:cNvSpPr txBox="1"/>
          <p:nvPr/>
        </p:nvSpPr>
        <p:spPr>
          <a:xfrm>
            <a:off x="8026558" y="3670298"/>
            <a:ext cx="215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Access to private markets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7AA57C-CE3F-4969-A5AF-A905A41148B9}"/>
              </a:ext>
            </a:extLst>
          </p:cNvPr>
          <p:cNvSpPr txBox="1"/>
          <p:nvPr/>
        </p:nvSpPr>
        <p:spPr>
          <a:xfrm>
            <a:off x="8026558" y="4518395"/>
            <a:ext cx="215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OCIO Solutions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3EA3C75-5D73-4365-B2FD-29EF9F5BB8E9}"/>
              </a:ext>
            </a:extLst>
          </p:cNvPr>
          <p:cNvSpPr txBox="1"/>
          <p:nvPr/>
        </p:nvSpPr>
        <p:spPr>
          <a:xfrm>
            <a:off x="8023942" y="5267187"/>
            <a:ext cx="215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Customs Municipal Bond Strategies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FC7C515-3C69-4651-9E7F-0BFFB1108E11}"/>
              </a:ext>
            </a:extLst>
          </p:cNvPr>
          <p:cNvSpPr txBox="1"/>
          <p:nvPr/>
        </p:nvSpPr>
        <p:spPr>
          <a:xfrm>
            <a:off x="8023942" y="5876613"/>
            <a:ext cx="215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Strategies on the Axxcess Platform:</a:t>
            </a:r>
          </a:p>
          <a:p>
            <a:r>
              <a:rPr lang="en-US" sz="900" dirty="0"/>
              <a:t>International Equity </a:t>
            </a:r>
          </a:p>
        </p:txBody>
      </p:sp>
    </p:spTree>
    <p:extLst>
      <p:ext uri="{BB962C8B-B14F-4D97-AF65-F5344CB8AC3E}">
        <p14:creationId xmlns:p14="http://schemas.microsoft.com/office/powerpoint/2010/main" val="164305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512</Words>
  <Application>Microsoft Office PowerPoint</Application>
  <PresentationFormat>Widescreen</PresentationFormat>
  <Paragraphs>156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Brock</dc:creator>
  <cp:lastModifiedBy>Alexis Brock</cp:lastModifiedBy>
  <cp:revision>21</cp:revision>
  <cp:lastPrinted>2020-03-05T21:29:03Z</cp:lastPrinted>
  <dcterms:created xsi:type="dcterms:W3CDTF">2020-03-05T16:56:05Z</dcterms:created>
  <dcterms:modified xsi:type="dcterms:W3CDTF">2020-03-05T22:51:31Z</dcterms:modified>
</cp:coreProperties>
</file>